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2056019" y="-1222724"/>
            <a:ext cx="5032058" cy="5032058"/>
          </a:xfrm>
          <a:prstGeom prst="ellipse">
            <a:avLst/>
          </a:prstGeom>
          <a:solidFill>
            <a:srgbClr val="000000">
              <a:alpha val="6000"/>
            </a:srgbClr>
          </a:solidFill>
          <a:ln/>
        </p:spPr>
      </p:sp>
      <p:sp>
        <p:nvSpPr>
          <p:cNvPr id="3" name="Title"/>
          <p:cNvSpPr/>
          <p:nvPr/>
        </p:nvSpPr>
        <p:spPr>
          <a:xfrm>
            <a:off x="758381" y="2122408"/>
            <a:ext cx="7620000" cy="89873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959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LifeTime Benefit Term (LBT) Insurance Overview</a:t>
            </a:r>
            <a:endParaRPr lang="en-US" sz="2959" dirty="0"/>
          </a:p>
        </p:txBody>
      </p:sp>
      <p:sp>
        <p:nvSpPr>
          <p:cNvPr id="4" name="StaticPath"/>
          <p:cNvSpPr/>
          <p:nvPr/>
        </p:nvSpPr>
        <p:spPr>
          <a:xfrm>
            <a:off x="7190137" y="3357658"/>
            <a:ext cx="2394585" cy="2394585"/>
          </a:xfrm>
          <a:prstGeom prst="ellipse">
            <a:avLst/>
          </a:prstGeom>
          <a:solidFill>
            <a:srgbClr val="000000">
              <a:alpha val="0"/>
            </a:srgbClr>
          </a:solidFill>
          <a:ln w="423333">
            <a:solidFill>
              <a:srgbClr val="FF9800"/>
            </a:solidFill>
            <a:prstDash val="solid"/>
          </a:ln>
        </p:spPr>
      </p:sp>
      <p:sp>
        <p:nvSpPr>
          <p:cNvPr id="5" name="StaticPath"/>
          <p:cNvSpPr/>
          <p:nvPr/>
        </p:nvSpPr>
        <p:spPr>
          <a:xfrm>
            <a:off x="-957929" y="-1222724"/>
            <a:ext cx="1991678" cy="1991677"/>
          </a:xfrm>
          <a:prstGeom prst="ellipse">
            <a:avLst/>
          </a:prstGeom>
          <a:solidFill>
            <a:srgbClr val="000000">
              <a:alpha val="0"/>
            </a:srgbClr>
          </a:solidFill>
          <a:ln w="423333">
            <a:solidFill>
              <a:srgbClr val="FF9800"/>
            </a:solidFill>
            <a:prstDash val="solid"/>
          </a:ln>
        </p:spPr>
      </p:sp>
      <p:sp>
        <p:nvSpPr>
          <p:cNvPr id="6" name="StaticPath"/>
          <p:cNvSpPr/>
          <p:nvPr/>
        </p:nvSpPr>
        <p:spPr>
          <a:xfrm>
            <a:off x="303609" y="4340114"/>
            <a:ext cx="571500" cy="5715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7" name="StaticPath"/>
          <p:cNvSpPr/>
          <p:nvPr/>
        </p:nvSpPr>
        <p:spPr>
          <a:xfrm>
            <a:off x="939165" y="4348163"/>
            <a:ext cx="571500" cy="5715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8" name="StaticPath"/>
          <p:cNvSpPr/>
          <p:nvPr/>
        </p:nvSpPr>
        <p:spPr>
          <a:xfrm>
            <a:off x="620268" y="4338923"/>
            <a:ext cx="571500" cy="571500"/>
          </a:xfrm>
          <a:prstGeom prst="ellipse">
            <a:avLst/>
          </a:prstGeom>
          <a:solidFill>
            <a:srgbClr val="FF9800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3852767" y="169640"/>
            <a:ext cx="3157538" cy="3157538"/>
          </a:xfrm>
          <a:prstGeom prst="ellipse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3" name="StaticPath"/>
          <p:cNvSpPr/>
          <p:nvPr/>
        </p:nvSpPr>
        <p:spPr>
          <a:xfrm>
            <a:off x="3906869" y="-1913049"/>
            <a:ext cx="2428875" cy="2428875"/>
          </a:xfrm>
          <a:prstGeom prst="ellipse">
            <a:avLst/>
          </a:prstGeom>
          <a:solidFill>
            <a:srgbClr val="000000">
              <a:alpha val="0"/>
            </a:srgbClr>
          </a:solidFill>
          <a:ln w="423333">
            <a:solidFill>
              <a:srgbClr val="FF9800"/>
            </a:solidFill>
            <a:prstDash val="solid"/>
          </a:ln>
        </p:spPr>
      </p:sp>
      <p:sp>
        <p:nvSpPr>
          <p:cNvPr id="4" name="Title"/>
          <p:cNvSpPr/>
          <p:nvPr/>
        </p:nvSpPr>
        <p:spPr>
          <a:xfrm>
            <a:off x="4304062" y="1697879"/>
            <a:ext cx="2302794" cy="2776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34" b="1" dirty="0">
                <a:solidFill>
                  <a:srgbClr val="333333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Key Benefits of LifeTime Benefit Term</a:t>
            </a:r>
            <a:endParaRPr lang="en-US" sz="2034" dirty="0"/>
          </a:p>
        </p:txBody>
      </p:sp>
      <p:sp>
        <p:nvSpPr>
          <p:cNvPr id="5" name="Bullet circle 1"/>
          <p:cNvSpPr/>
          <p:nvPr/>
        </p:nvSpPr>
        <p:spPr>
          <a:xfrm>
            <a:off x="347662" y="857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6" name="Bullet index 1"/>
          <p:cNvSpPr/>
          <p:nvPr/>
        </p:nvSpPr>
        <p:spPr>
          <a:xfrm>
            <a:off x="879634" y="966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01</a:t>
            </a:r>
            <a:endParaRPr lang="en-US" sz="1493" dirty="0"/>
          </a:p>
        </p:txBody>
      </p:sp>
      <p:sp>
        <p:nvSpPr>
          <p:cNvPr id="7" name="Bullet text 1"/>
          <p:cNvSpPr/>
          <p:nvPr/>
        </p:nvSpPr>
        <p:spPr>
          <a:xfrm>
            <a:off x="1388221" y="966788"/>
            <a:ext cx="2525268" cy="2497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74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Guaranteed Premiums and Lifetime Renewability</a:t>
            </a:r>
            <a:endParaRPr lang="en-US" sz="1174" dirty="0"/>
          </a:p>
        </p:txBody>
      </p:sp>
      <p:sp>
        <p:nvSpPr>
          <p:cNvPr id="8" name="Bullet circle 2"/>
          <p:cNvSpPr/>
          <p:nvPr/>
        </p:nvSpPr>
        <p:spPr>
          <a:xfrm>
            <a:off x="347662" y="1619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9" name="Bullet index 2"/>
          <p:cNvSpPr/>
          <p:nvPr/>
        </p:nvSpPr>
        <p:spPr>
          <a:xfrm>
            <a:off x="879634" y="1728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02</a:t>
            </a:r>
            <a:endParaRPr lang="en-US" sz="1493" dirty="0"/>
          </a:p>
        </p:txBody>
      </p:sp>
      <p:sp>
        <p:nvSpPr>
          <p:cNvPr id="10" name="Bullet text 2"/>
          <p:cNvSpPr/>
          <p:nvPr/>
        </p:nvSpPr>
        <p:spPr>
          <a:xfrm>
            <a:off x="1388221" y="1728788"/>
            <a:ext cx="2525268" cy="2497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74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Death Benefit Protection up to 100 Years</a:t>
            </a:r>
            <a:endParaRPr lang="en-US" sz="1174" dirty="0"/>
          </a:p>
        </p:txBody>
      </p:sp>
      <p:sp>
        <p:nvSpPr>
          <p:cNvPr id="11" name="Bullet circle 3"/>
          <p:cNvSpPr/>
          <p:nvPr/>
        </p:nvSpPr>
        <p:spPr>
          <a:xfrm>
            <a:off x="347662" y="2381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2" name="Bullet index 3"/>
          <p:cNvSpPr/>
          <p:nvPr/>
        </p:nvSpPr>
        <p:spPr>
          <a:xfrm>
            <a:off x="879634" y="2490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03</a:t>
            </a:r>
            <a:endParaRPr lang="en-US" sz="1493" dirty="0"/>
          </a:p>
        </p:txBody>
      </p:sp>
      <p:sp>
        <p:nvSpPr>
          <p:cNvPr id="13" name="Bullet text 3"/>
          <p:cNvSpPr/>
          <p:nvPr/>
        </p:nvSpPr>
        <p:spPr>
          <a:xfrm>
            <a:off x="1388221" y="2490788"/>
            <a:ext cx="2525268" cy="2497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74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Access to Long-Term Care and Convalescent Care</a:t>
            </a:r>
            <a:endParaRPr lang="en-US" sz="1174" dirty="0"/>
          </a:p>
        </p:txBody>
      </p:sp>
      <p:sp>
        <p:nvSpPr>
          <p:cNvPr id="14" name="Bullet circle 4"/>
          <p:cNvSpPr/>
          <p:nvPr/>
        </p:nvSpPr>
        <p:spPr>
          <a:xfrm>
            <a:off x="347662" y="3143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5" name="Bullet index 4"/>
          <p:cNvSpPr/>
          <p:nvPr/>
        </p:nvSpPr>
        <p:spPr>
          <a:xfrm>
            <a:off x="879634" y="3252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04</a:t>
            </a:r>
            <a:endParaRPr lang="en-US" sz="1493" dirty="0"/>
          </a:p>
        </p:txBody>
      </p:sp>
      <p:sp>
        <p:nvSpPr>
          <p:cNvPr id="16" name="Bullet text 4"/>
          <p:cNvSpPr/>
          <p:nvPr/>
        </p:nvSpPr>
        <p:spPr>
          <a:xfrm>
            <a:off x="1388221" y="3252788"/>
            <a:ext cx="2525268" cy="2497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74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Paid-Up Benefits after 10 Years</a:t>
            </a:r>
            <a:endParaRPr lang="en-US" sz="1174" dirty="0"/>
          </a:p>
        </p:txBody>
      </p:sp>
      <p:sp>
        <p:nvSpPr>
          <p:cNvPr id="17" name="Bullet circle 5"/>
          <p:cNvSpPr/>
          <p:nvPr/>
        </p:nvSpPr>
        <p:spPr>
          <a:xfrm>
            <a:off x="347662" y="3905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8" name="Bullet index 5"/>
          <p:cNvSpPr/>
          <p:nvPr/>
        </p:nvSpPr>
        <p:spPr>
          <a:xfrm>
            <a:off x="879634" y="4014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05</a:t>
            </a:r>
            <a:endParaRPr lang="en-US" sz="1493" dirty="0"/>
          </a:p>
        </p:txBody>
      </p:sp>
      <p:sp>
        <p:nvSpPr>
          <p:cNvPr id="19" name="Bullet text 5"/>
          <p:cNvSpPr/>
          <p:nvPr/>
        </p:nvSpPr>
        <p:spPr>
          <a:xfrm>
            <a:off x="1388221" y="4014788"/>
            <a:ext cx="2525268" cy="2497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74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Terminal Illness and Family Coverage Options</a:t>
            </a:r>
            <a:endParaRPr lang="en-US" sz="1174" dirty="0"/>
          </a:p>
        </p:txBody>
      </p:sp>
      <p:pic>
        <p:nvPicPr>
          <p:cNvPr id="20" name="Image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69916" y="2586085"/>
            <a:ext cx="2321719" cy="23217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7143750" y="0"/>
            <a:ext cx="2000250" cy="51435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3" name="Title"/>
          <p:cNvSpPr/>
          <p:nvPr/>
        </p:nvSpPr>
        <p:spPr>
          <a:xfrm>
            <a:off x="1190625" y="357188"/>
            <a:ext cx="5715000" cy="5715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38" b="1" dirty="0">
                <a:solidFill>
                  <a:srgbClr val="333333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Guaranteed Premiums and Benefits</a:t>
            </a:r>
            <a:endParaRPr lang="en-US" sz="1838" dirty="0"/>
          </a:p>
        </p:txBody>
      </p:sp>
      <p:sp>
        <p:nvSpPr>
          <p:cNvPr id="4" name="Subtitle 1"/>
          <p:cNvSpPr/>
          <p:nvPr/>
        </p:nvSpPr>
        <p:spPr>
          <a:xfrm>
            <a:off x="714375" y="11906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13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Guaranteed Premiums</a:t>
            </a:r>
            <a:endParaRPr lang="en-US" sz="1413" dirty="0"/>
          </a:p>
        </p:txBody>
      </p:sp>
      <p:sp>
        <p:nvSpPr>
          <p:cNvPr id="5" name="Paragraph 1"/>
          <p:cNvSpPr/>
          <p:nvPr/>
        </p:nvSpPr>
        <p:spPr>
          <a:xfrm>
            <a:off x="714375" y="15716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Premiums never increase and are guaranteed up to age 100, providing long-term financial security for policyholders.</a:t>
            </a:r>
            <a:endParaRPr lang="en-US" sz="1367" dirty="0"/>
          </a:p>
        </p:txBody>
      </p:sp>
      <p:sp>
        <p:nvSpPr>
          <p:cNvPr id="6" name="Subtitle 2"/>
          <p:cNvSpPr/>
          <p:nvPr/>
        </p:nvSpPr>
        <p:spPr>
          <a:xfrm>
            <a:off x="714375" y="25241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13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Guaranteed Death Benefit</a:t>
            </a:r>
            <a:endParaRPr lang="en-US" sz="1413" dirty="0"/>
          </a:p>
        </p:txBody>
      </p:sp>
      <p:sp>
        <p:nvSpPr>
          <p:cNvPr id="7" name="Paragraph 2"/>
          <p:cNvSpPr/>
          <p:nvPr/>
        </p:nvSpPr>
        <p:spPr>
          <a:xfrm>
            <a:off x="714375" y="29051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The death benefit remains 100% guaranteed while the policy is active, and will never fall below 50% after age 70.</a:t>
            </a:r>
            <a:endParaRPr lang="en-US" sz="1367" dirty="0"/>
          </a:p>
        </p:txBody>
      </p:sp>
      <p:sp>
        <p:nvSpPr>
          <p:cNvPr id="8" name="Subtitle 3"/>
          <p:cNvSpPr/>
          <p:nvPr/>
        </p:nvSpPr>
        <p:spPr>
          <a:xfrm>
            <a:off x="714375" y="3619500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13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Coverage Continuity</a:t>
            </a:r>
            <a:endParaRPr lang="en-US" sz="1413" dirty="0"/>
          </a:p>
        </p:txBody>
      </p:sp>
      <p:sp>
        <p:nvSpPr>
          <p:cNvPr id="9" name="Paragraph 3"/>
          <p:cNvSpPr/>
          <p:nvPr/>
        </p:nvSpPr>
        <p:spPr>
          <a:xfrm>
            <a:off x="714375" y="4000500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Coverage remains active up to age 121 as long as premiums are paid, ensuring lifetime protection.</a:t>
            </a:r>
            <a:endParaRPr lang="en-US" sz="1367" dirty="0"/>
          </a:p>
        </p:txBody>
      </p:sp>
      <p:pic>
        <p:nvPicPr>
          <p:cNvPr id="10" name="Image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38875" y="1333500"/>
            <a:ext cx="2352675" cy="2352675"/>
          </a:xfrm>
          <a:prstGeom prst="rect">
            <a:avLst/>
          </a:prstGeom>
        </p:spPr>
      </p:pic>
      <p:sp>
        <p:nvSpPr>
          <p:cNvPr id="11" name="StaticPath"/>
          <p:cNvSpPr/>
          <p:nvPr/>
        </p:nvSpPr>
        <p:spPr>
          <a:xfrm>
            <a:off x="-1309687" y="3810000"/>
            <a:ext cx="1737360" cy="1737360"/>
          </a:xfrm>
          <a:prstGeom prst="ellipse">
            <a:avLst/>
          </a:prstGeom>
          <a:solidFill>
            <a:srgbClr val="000000">
              <a:alpha val="0"/>
            </a:srgbClr>
          </a:solidFill>
          <a:ln w="211667">
            <a:solidFill>
              <a:srgbClr val="FF9800"/>
            </a:solidFill>
            <a:prstDash val="solid"/>
          </a:ln>
        </p:spPr>
      </p:sp>
      <p:sp>
        <p:nvSpPr>
          <p:cNvPr id="12" name="StaticPath"/>
          <p:cNvSpPr/>
          <p:nvPr/>
        </p:nvSpPr>
        <p:spPr>
          <a:xfrm>
            <a:off x="285750" y="204788"/>
            <a:ext cx="482918" cy="482917"/>
          </a:xfrm>
          <a:prstGeom prst="ellipse">
            <a:avLst/>
          </a:prstGeom>
          <a:solidFill>
            <a:srgbClr val="000000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7143750" y="0"/>
            <a:ext cx="2000250" cy="51435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3" name="Title"/>
          <p:cNvSpPr/>
          <p:nvPr/>
        </p:nvSpPr>
        <p:spPr>
          <a:xfrm>
            <a:off x="1190625" y="357188"/>
            <a:ext cx="5715000" cy="5715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68" b="1" dirty="0">
                <a:solidFill>
                  <a:srgbClr val="333333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Long-Term and Convalescent Care</a:t>
            </a:r>
            <a:endParaRPr lang="en-US" sz="1868" dirty="0"/>
          </a:p>
        </p:txBody>
      </p:sp>
      <p:sp>
        <p:nvSpPr>
          <p:cNvPr id="4" name="Subtitle 1"/>
          <p:cNvSpPr/>
          <p:nvPr/>
        </p:nvSpPr>
        <p:spPr>
          <a:xfrm>
            <a:off x="714375" y="11906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42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Access During Life</a:t>
            </a:r>
            <a:endParaRPr lang="en-US" sz="1442" dirty="0"/>
          </a:p>
        </p:txBody>
      </p:sp>
      <p:sp>
        <p:nvSpPr>
          <p:cNvPr id="5" name="Paragraph 1"/>
          <p:cNvSpPr/>
          <p:nvPr/>
        </p:nvSpPr>
        <p:spPr>
          <a:xfrm>
            <a:off x="714375" y="15716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1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Policyholders can access up to 4% of their death benefit monthly for long-term care needs, such as skilled nursing or assisted living.</a:t>
            </a:r>
            <a:endParaRPr lang="en-US" sz="1317" dirty="0"/>
          </a:p>
        </p:txBody>
      </p:sp>
      <p:sp>
        <p:nvSpPr>
          <p:cNvPr id="6" name="Subtitle 2"/>
          <p:cNvSpPr/>
          <p:nvPr/>
        </p:nvSpPr>
        <p:spPr>
          <a:xfrm>
            <a:off x="714375" y="25241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42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Flexible Care Options</a:t>
            </a:r>
            <a:endParaRPr lang="en-US" sz="1442" dirty="0"/>
          </a:p>
        </p:txBody>
      </p:sp>
      <p:sp>
        <p:nvSpPr>
          <p:cNvPr id="7" name="Paragraph 2"/>
          <p:cNvSpPr/>
          <p:nvPr/>
        </p:nvSpPr>
        <p:spPr>
          <a:xfrm>
            <a:off x="714375" y="2905125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1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Benefits can be used for home health care, adult day care, or nursing facilities, ensuring care choice flexibility.</a:t>
            </a:r>
            <a:endParaRPr lang="en-US" sz="1317" dirty="0"/>
          </a:p>
        </p:txBody>
      </p:sp>
      <p:sp>
        <p:nvSpPr>
          <p:cNvPr id="8" name="Subtitle 3"/>
          <p:cNvSpPr/>
          <p:nvPr/>
        </p:nvSpPr>
        <p:spPr>
          <a:xfrm>
            <a:off x="714375" y="3619500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42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Benefit Coordination</a:t>
            </a:r>
            <a:endParaRPr lang="en-US" sz="1442" dirty="0"/>
          </a:p>
        </p:txBody>
      </p:sp>
      <p:sp>
        <p:nvSpPr>
          <p:cNvPr id="9" name="Paragraph 3"/>
          <p:cNvSpPr/>
          <p:nvPr/>
        </p:nvSpPr>
        <p:spPr>
          <a:xfrm>
            <a:off x="714375" y="4000500"/>
            <a:ext cx="5238750" cy="14287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1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Death benefits reduce proportionally as long-term care benefits are used, maintaining balance between living and death benefits.</a:t>
            </a:r>
            <a:endParaRPr lang="en-US" sz="1317" dirty="0"/>
          </a:p>
        </p:txBody>
      </p:sp>
      <p:pic>
        <p:nvPicPr>
          <p:cNvPr id="10" name="Image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38875" y="1333500"/>
            <a:ext cx="2352675" cy="2352675"/>
          </a:xfrm>
          <a:prstGeom prst="rect">
            <a:avLst/>
          </a:prstGeom>
        </p:spPr>
      </p:pic>
      <p:sp>
        <p:nvSpPr>
          <p:cNvPr id="11" name="StaticPath"/>
          <p:cNvSpPr/>
          <p:nvPr/>
        </p:nvSpPr>
        <p:spPr>
          <a:xfrm>
            <a:off x="-1309687" y="3810000"/>
            <a:ext cx="1737360" cy="1737360"/>
          </a:xfrm>
          <a:prstGeom prst="ellipse">
            <a:avLst/>
          </a:prstGeom>
          <a:solidFill>
            <a:srgbClr val="000000">
              <a:alpha val="0"/>
            </a:srgbClr>
          </a:solidFill>
          <a:ln w="211667">
            <a:solidFill>
              <a:srgbClr val="FF9800"/>
            </a:solidFill>
            <a:prstDash val="solid"/>
          </a:ln>
        </p:spPr>
      </p:sp>
      <p:sp>
        <p:nvSpPr>
          <p:cNvPr id="12" name="StaticPath"/>
          <p:cNvSpPr/>
          <p:nvPr/>
        </p:nvSpPr>
        <p:spPr>
          <a:xfrm>
            <a:off x="285750" y="204788"/>
            <a:ext cx="482918" cy="482917"/>
          </a:xfrm>
          <a:prstGeom prst="ellipse">
            <a:avLst/>
          </a:prstGeom>
          <a:solidFill>
            <a:srgbClr val="000000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2025-11-04T20:04:39Z</dcterms:created>
  <dcterms:modified xsi:type="dcterms:W3CDTF">2025-11-04T20:04:39Z</dcterms:modified>
</cp:coreProperties>
</file>